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8" r:id="rId7"/>
    <p:sldId id="269" r:id="rId8"/>
    <p:sldId id="270" r:id="rId9"/>
    <p:sldId id="260" r:id="rId10"/>
    <p:sldId id="261" r:id="rId11"/>
    <p:sldId id="262" r:id="rId12"/>
    <p:sldId id="274" r:id="rId13"/>
    <p:sldId id="275" r:id="rId14"/>
    <p:sldId id="276" r:id="rId15"/>
    <p:sldId id="277" r:id="rId16"/>
    <p:sldId id="278" r:id="rId17"/>
    <p:sldId id="263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64" r:id="rId28"/>
    <p:sldId id="265" r:id="rId29"/>
    <p:sldId id="272" r:id="rId30"/>
    <p:sldId id="273" r:id="rId31"/>
    <p:sldId id="266" r:id="rId32"/>
    <p:sldId id="267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22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602777-EDDD-4E1C-9A25-53AA0F22EDF3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er.com/" TargetMode="External"/><Relationship Id="rId2" Type="http://schemas.openxmlformats.org/officeDocument/2006/relationships/hyperlink" Target="https://www.kurl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ndawayer.tistory.com/entry/CSS%EC%97%90%EC%84%9C-%EC%BA%90%EB%A9%80%EC%BC%80%EC%9D%B4%EC%8A%A4camelCase%EB%8A%94-%EC%A2%8B%EC%A7%80-%EC%95%8A%EB%8B%A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.kr/" TargetMode="External"/><Relationship Id="rId2" Type="http://schemas.openxmlformats.org/officeDocument/2006/relationships/hyperlink" Target="http://api.openweather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발표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Spring-boot 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r>
              <a:rPr lang="ko-KR" altLang="en-US" dirty="0" smtClean="0"/>
              <a:t>쇼핑몰을 베이스로 한 포털사이트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이승준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프로젝트  기본셋팅 </a:t>
            </a:r>
            <a:r>
              <a:rPr lang="en-US" altLang="ko-KR" sz="2400" dirty="0" smtClean="0"/>
              <a:t>(spring-boot)</a:t>
            </a:r>
          </a:p>
          <a:p>
            <a:r>
              <a:rPr lang="ko-KR" altLang="en-US" sz="2400" dirty="0" smtClean="0"/>
              <a:t>폴더 기본구조 설계 </a:t>
            </a:r>
            <a:r>
              <a:rPr lang="en-US" altLang="ko-KR" sz="2400" dirty="0" smtClean="0"/>
              <a:t>(M : dto/mapper, V : jsp/sitemesh template/js/css, C : Controller)</a:t>
            </a:r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모델링</a:t>
            </a:r>
            <a:endParaRPr lang="en-US" altLang="ko-KR" sz="2400" dirty="0" smtClean="0"/>
          </a:p>
          <a:p>
            <a:r>
              <a:rPr lang="ko-KR" altLang="en-US" sz="2400" dirty="0" smtClean="0"/>
              <a:t>서비스 </a:t>
            </a:r>
            <a:r>
              <a:rPr lang="en-US" altLang="ko-KR" sz="2400" dirty="0" smtClean="0"/>
              <a:t>.java </a:t>
            </a:r>
            <a:r>
              <a:rPr lang="ko-KR" altLang="en-US" sz="2400" dirty="0" smtClean="0"/>
              <a:t>클래스들의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작성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목표인 쇼핑몰이 공동 작업이기 때문에 테이블별로 기능이 덜 구현되었을때 흐름이 끊기는것을 방지하기 위해서 기능 구현전에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로 기능에 필요한 메소드를 모두 정의해서 개인별 작업에서 다른 테이블의 기능이 필요할시 메서드를 호출하게 유도</a:t>
            </a:r>
            <a:endParaRPr lang="en-US" altLang="ko-KR" sz="2400" dirty="0" smtClean="0"/>
          </a:p>
          <a:p>
            <a:r>
              <a:rPr lang="ko-KR" altLang="en-US" dirty="0" smtClean="0"/>
              <a:t>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상품설명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상품문의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상품옵션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상품후기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등급 기능 구현</a:t>
            </a:r>
            <a:endParaRPr lang="en-US" altLang="ko-KR" dirty="0" smtClean="0"/>
          </a:p>
          <a:p>
            <a:r>
              <a:rPr lang="en-US" altLang="ko-KR" dirty="0" smtClean="0"/>
              <a:t>Javascript</a:t>
            </a:r>
            <a:r>
              <a:rPr lang="ko-KR" altLang="en-US" dirty="0" smtClean="0"/>
              <a:t>로 만든 달력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  <a:p>
            <a:r>
              <a:rPr lang="ko-KR" altLang="en-US" dirty="0" smtClean="0"/>
              <a:t>적립금내역</a:t>
            </a:r>
            <a:endParaRPr lang="en-US" altLang="ko-KR" dirty="0" smtClean="0"/>
          </a:p>
          <a:p>
            <a:r>
              <a:rPr lang="ko-KR" altLang="en-US" dirty="0" smtClean="0"/>
              <a:t>쿠폰</a:t>
            </a:r>
            <a:endParaRPr lang="en-US" altLang="ko-KR" dirty="0" smtClean="0"/>
          </a:p>
          <a:p>
            <a:r>
              <a:rPr lang="ko-KR" altLang="en-US" dirty="0" smtClean="0"/>
              <a:t>내쿠폰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2492896"/>
            <a:ext cx="2124372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4208" y="2773922"/>
            <a:ext cx="2238688" cy="1171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2492896"/>
            <a:ext cx="2238688" cy="173379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43808" y="31409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68144" y="313900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067" y="4365104"/>
            <a:ext cx="2619741" cy="2248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4356" y="5273185"/>
            <a:ext cx="2400635" cy="38105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75518" y="527318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8144" y="5273187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9244" y="4434867"/>
            <a:ext cx="2048161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5" y="2490628"/>
            <a:ext cx="5335469" cy="43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596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2564904"/>
            <a:ext cx="8100392" cy="3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622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16" y="2535439"/>
            <a:ext cx="6552728" cy="39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04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2421796"/>
            <a:ext cx="5233789" cy="4292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0232" y="5445224"/>
            <a:ext cx="2019582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2634890"/>
            <a:ext cx="2743583" cy="191479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308304" y="47668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50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팝업</a:t>
            </a:r>
            <a:endParaRPr lang="en-US" altLang="ko-KR" dirty="0" smtClean="0"/>
          </a:p>
          <a:p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이벤트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폴더 기본구조 </a:t>
            </a:r>
            <a:r>
              <a:rPr lang="ko-KR" altLang="en-US" sz="2000" dirty="0" smtClean="0"/>
              <a:t>설계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(</a:t>
            </a:r>
            <a:r>
              <a:rPr lang="en-US" altLang="ko-KR" sz="1800" dirty="0"/>
              <a:t>M : 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/mapper, V : </a:t>
            </a:r>
            <a:r>
              <a:rPr lang="en-US" altLang="ko-KR" sz="1800" dirty="0" err="1"/>
              <a:t>jsp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sitemesh</a:t>
            </a:r>
            <a:r>
              <a:rPr lang="en-US" altLang="ko-KR" sz="1800" dirty="0"/>
              <a:t> template/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, C : Controller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2000" dirty="0"/>
              <a:t>팝업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Back end : CRUD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Front end : </a:t>
            </a:r>
            <a:r>
              <a:rPr lang="ko-KR" altLang="en-US" sz="1600" dirty="0" err="1" smtClean="0"/>
              <a:t>메인화면에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popup</a:t>
            </a:r>
            <a:r>
              <a:rPr lang="ko-KR" altLang="en-US" sz="1600" dirty="0" smtClean="0"/>
              <a:t>화면 띄우기</a:t>
            </a:r>
            <a:endParaRPr lang="en-US" altLang="ko-KR" sz="1600" dirty="0" smtClean="0"/>
          </a:p>
          <a:p>
            <a:r>
              <a:rPr lang="ko-KR" altLang="en-US" sz="2000" dirty="0" err="1" smtClean="0"/>
              <a:t>레시피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리스트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내용확인  기능 </a:t>
            </a:r>
            <a:r>
              <a:rPr lang="en-US" altLang="ko-KR" sz="1600" dirty="0" smtClean="0"/>
              <a:t>/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ko-KR" altLang="en-US" sz="1600" dirty="0"/>
              <a:t> 활용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페이징처리</a:t>
            </a:r>
            <a:endParaRPr lang="en-US" altLang="ko-KR" sz="2000" dirty="0"/>
          </a:p>
          <a:p>
            <a:r>
              <a:rPr lang="ko-KR" altLang="en-US" sz="2000" dirty="0"/>
              <a:t>이벤트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이벤트 페이지들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예상 등급 페이지 구현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aos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</a:t>
            </a:r>
            <a:r>
              <a:rPr lang="ko-KR" altLang="en-US" sz="1600" dirty="0" smtClean="0"/>
              <a:t>활용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페이징처리</a:t>
            </a:r>
            <a:endParaRPr lang="en-US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3528392" cy="295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4704"/>
            <a:ext cx="37528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043608" y="1844824"/>
            <a:ext cx="21602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534" y="4774856"/>
            <a:ext cx="4143518" cy="1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74848" y="1549938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버튼 클릭 또는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detail.jsp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popup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창 생성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51644" y="1219473"/>
            <a:ext cx="478711" cy="189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0769" y="360057"/>
            <a:ext cx="1591067" cy="118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44009" y="2060848"/>
            <a:ext cx="1008111" cy="143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796136" y="2779613"/>
            <a:ext cx="478711" cy="69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274696" y="263691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활성화 위치 설정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8878" y="1729958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js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달력 활성화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1800" y="4581128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CRUD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기능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24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en-US" altLang="ko-KR" dirty="0" smtClean="0"/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(Front </a:t>
            </a:r>
            <a:r>
              <a:rPr lang="en-US" altLang="ko-KR" sz="3200" dirty="0"/>
              <a:t>e</a:t>
            </a:r>
            <a:r>
              <a:rPr lang="en-US" altLang="ko-KR" sz="3200" dirty="0" smtClean="0"/>
              <a:t>nd)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781" y="1916832"/>
            <a:ext cx="866470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99594" y="1934835"/>
            <a:ext cx="1008111" cy="132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1680" y="1340768"/>
            <a:ext cx="2757147" cy="385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오늘이 시작일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~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종료일 사이에 해당되고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활성화 여부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에 해당되면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메인페이지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뜸 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222" y="1268761"/>
            <a:ext cx="1122040" cy="36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222" y="1667569"/>
            <a:ext cx="924741" cy="1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95536" y="1268760"/>
            <a:ext cx="1163726" cy="589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17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571774" cy="240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190107" y="1567117"/>
            <a:ext cx="429565" cy="1017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547664" y="2926234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트랜젝션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활용하여 분리 저장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7664" y="3174762"/>
            <a:ext cx="367992" cy="1413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63888" y="3717032"/>
            <a:ext cx="1609672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팝업과 동일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19672" y="1391456"/>
            <a:ext cx="1440160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카테고리값으로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분류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5491" y="1131449"/>
            <a:ext cx="25908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825491" y="1947228"/>
            <a:ext cx="1770845" cy="136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57539" y="3419462"/>
            <a:ext cx="1842853" cy="252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5577629" y="2627551"/>
            <a:ext cx="24786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701560" y="4684371"/>
            <a:ext cx="55597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11961" y="2519537"/>
            <a:ext cx="136566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저장한부분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99992" y="4580161"/>
            <a:ext cx="115212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Summer note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로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0528"/>
            <a:ext cx="2448272" cy="27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9590" y="1635352"/>
            <a:ext cx="3824858" cy="471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598" y="1549938"/>
            <a:ext cx="3854232" cy="47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6084168" y="5965895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이전글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다음글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 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514" y="1549938"/>
            <a:ext cx="1234174" cy="21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22368" y="1579088"/>
            <a:ext cx="103360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검색가능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128420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카테고리 별 분류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1317" y="6021288"/>
            <a:ext cx="123417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4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020" y="1340768"/>
            <a:ext cx="4146980" cy="26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(Back end)</a:t>
            </a:r>
            <a:endParaRPr lang="ko-KR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020" y="4077072"/>
            <a:ext cx="6433074" cy="219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7544" y="551723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59832" y="5467520"/>
            <a:ext cx="2016224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메인사진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이동할 링크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16016" y="3429000"/>
            <a:ext cx="2016224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다른 테이블과 동일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243893" cy="158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8648"/>
            <a:ext cx="3084082" cy="214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6325" y="3573016"/>
            <a:ext cx="3783330" cy="212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3957" y="1816314"/>
            <a:ext cx="2885227" cy="21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840727" y="2082597"/>
            <a:ext cx="40359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91686" y="1816314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923805" y="4581128"/>
            <a:ext cx="320512" cy="796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381249" y="1503329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링크로이동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6325" y="1816314"/>
            <a:ext cx="2448272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91686" y="3456416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889184" y="3691206"/>
            <a:ext cx="1003205" cy="241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16325" y="4221088"/>
            <a:ext cx="38746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3997" y="5805264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90565" y="5962621"/>
            <a:ext cx="228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다음장으로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740261" y="6021288"/>
            <a:ext cx="410901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797350" y="5013176"/>
            <a:ext cx="1186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네비게이션바로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편리한 이동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93181"/>
            <a:ext cx="3557570" cy="404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58446" y="1974552"/>
            <a:ext cx="144016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6950" y="1646960"/>
            <a:ext cx="3438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ID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별 </a:t>
            </a:r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이번달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 결제 금액을 합하여 다음달 예상 등급 확인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590494" y="2694632"/>
            <a:ext cx="223270" cy="1691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98606" y="2380818"/>
            <a:ext cx="146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상단의 예상등급에 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따라 하단 테두리 변경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96492" y="692696"/>
            <a:ext cx="234771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2641" y="692696"/>
            <a:ext cx="250184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572000" y="1628800"/>
            <a:ext cx="1440160" cy="19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24128" y="2010906"/>
            <a:ext cx="1541346" cy="55399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JS,Jquery</a:t>
            </a:r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,</a:t>
            </a:r>
          </a:p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aos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라이브러리 </a:t>
            </a:r>
            <a:endParaRPr lang="en-US" altLang="ko-KR" sz="1000" dirty="0">
              <a:solidFill>
                <a:srgbClr val="FF0000"/>
              </a:solidFill>
              <a:latin typeface="HY신명조"/>
            </a:endParaRPr>
          </a:p>
          <a:p>
            <a:pPr lvl="0" algn="ctr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활용하여 디자인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55976" y="3140968"/>
            <a:ext cx="1872208" cy="1598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06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부수적인 부분 및 미완성 부분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2128"/>
            <a:ext cx="8229600" cy="4389120"/>
          </a:xfrm>
        </p:spPr>
        <p:txBody>
          <a:bodyPr/>
          <a:lstStyle/>
          <a:p>
            <a:r>
              <a:rPr lang="ko-KR" altLang="en-US" sz="2000" dirty="0" err="1" smtClean="0"/>
              <a:t>컬리데이</a:t>
            </a:r>
            <a:r>
              <a:rPr lang="ko-KR" altLang="en-US" sz="2000" dirty="0" err="1"/>
              <a:t>터</a:t>
            </a:r>
            <a:r>
              <a:rPr lang="ko-KR" altLang="en-US" sz="2000" dirty="0" smtClean="0"/>
              <a:t> 사진은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레시피</a:t>
            </a:r>
            <a:r>
              <a:rPr lang="ko-KR" altLang="en-US" sz="2000" dirty="0" smtClean="0"/>
              <a:t> 내용 </a:t>
            </a:r>
            <a:r>
              <a:rPr lang="ko-KR" altLang="en-US" sz="2000" dirty="0"/>
              <a:t>하단에 재료가 있으나</a:t>
            </a:r>
            <a:r>
              <a:rPr lang="en-US" altLang="ko-KR" sz="2000" dirty="0"/>
              <a:t> </a:t>
            </a:r>
            <a:r>
              <a:rPr lang="ko-KR" altLang="en-US" sz="2000" dirty="0"/>
              <a:t>시간 부족으로 제외 </a:t>
            </a:r>
            <a:r>
              <a:rPr lang="ko-KR" altLang="en-US" sz="2000" dirty="0" smtClean="0"/>
              <a:t>하였습니다</a:t>
            </a:r>
            <a:endParaRPr lang="en-US" altLang="ko-KR" dirty="0" smtClean="0"/>
          </a:p>
          <a:p>
            <a:r>
              <a:rPr lang="ko-KR" altLang="en-US" sz="2000" dirty="0" smtClean="0"/>
              <a:t>없거나 준비 못한 상품은 비슷한 상품으로 대체 하였습니다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초대 </a:t>
            </a:r>
            <a:r>
              <a:rPr lang="ko-KR" altLang="en-US" sz="2000" dirty="0" err="1" smtClean="0"/>
              <a:t>링크등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smtClean="0"/>
              <a:t>활용 못함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429147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r>
              <a:rPr lang="ko-KR" altLang="en-US" dirty="0" smtClean="0"/>
              <a:t>늘사는것</a:t>
            </a:r>
            <a:endParaRPr lang="en-US" altLang="ko-KR" dirty="0" smtClean="0"/>
          </a:p>
          <a:p>
            <a:r>
              <a:rPr lang="ko-KR" altLang="en-US" dirty="0" smtClean="0"/>
              <a:t>최근본상품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r>
              <a:rPr lang="ko-KR" altLang="en-US" dirty="0" smtClean="0"/>
              <a:t>상품제안</a:t>
            </a:r>
            <a:endParaRPr lang="en-US" altLang="ko-KR" dirty="0" smtClean="0"/>
          </a:p>
          <a:p>
            <a:r>
              <a:rPr lang="ko-KR" altLang="en-US" dirty="0" smtClean="0"/>
              <a:t>에코포장피드백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Front                                   back</a:t>
            </a:r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2933610"/>
            <a:ext cx="8136905" cy="3719835"/>
            <a:chOff x="395536" y="2492896"/>
            <a:chExt cx="8136905" cy="3719835"/>
          </a:xfrm>
        </p:grpSpPr>
        <p:pic>
          <p:nvPicPr>
            <p:cNvPr id="1031" name="Picture 7" descr="C:\Users\admin\Desktop\마켓컬리\admin-bulkCont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4428446"/>
              <a:ext cx="4514624" cy="178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\Desktop\마켓컬리\bul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92896"/>
              <a:ext cx="3456383" cy="371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dmin\Desktop\마켓컬리\admin-bulkLis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2492896"/>
              <a:ext cx="4514624" cy="193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/>
          <p:cNvCxnSpPr/>
          <p:nvPr/>
        </p:nvCxnSpPr>
        <p:spPr>
          <a:xfrm>
            <a:off x="6078087" y="3584131"/>
            <a:ext cx="0" cy="12220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89825" y="3429000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쇼핑몰을 베이스로한 포털사이트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쇼핑몰을 완성한 후 포털사이트에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서비스별로 기능 추가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쇼핑몰은 컬리닷컴의 기능을 모두구현이 목표</a:t>
            </a:r>
            <a:endParaRPr lang="en-US" altLang="ko-KR" dirty="0" smtClean="0"/>
          </a:p>
          <a:p>
            <a:r>
              <a:rPr lang="ko-KR" altLang="en-US" dirty="0" smtClean="0"/>
              <a:t>디자인은 컬리닷컴을 클론코딩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디자인의 시간할애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작성시 많은 시간을 소요 하기 보단 기능구현에 중점을 두기 위해서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2487" y="2825003"/>
            <a:ext cx="8523911" cy="1707699"/>
            <a:chOff x="179512" y="2427142"/>
            <a:chExt cx="8523911" cy="1707699"/>
          </a:xfrm>
        </p:grpSpPr>
        <p:pic>
          <p:nvPicPr>
            <p:cNvPr id="4" name="Picture 2" descr="C:\Users\admin\Desktop\마켓컬리\proposition-글없을때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536949"/>
              <a:ext cx="4140496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admin\Desktop\마켓컬리\proposition-작성 후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353" y="2460904"/>
              <a:ext cx="460931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admin\Desktop\마켓컬리\proposition-내용보여주기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03" y="2427142"/>
              <a:ext cx="415752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상품제안</a:t>
            </a:r>
            <a:r>
              <a:rPr lang="en-US" altLang="ko-KR" dirty="0" smtClean="0"/>
              <a:t>, </a:t>
            </a:r>
            <a:r>
              <a:rPr lang="ko-KR" altLang="en-US" dirty="0"/>
              <a:t>에코포장피드백</a:t>
            </a:r>
          </a:p>
          <a:p>
            <a:pPr marL="0" indent="0">
              <a:buNone/>
            </a:pPr>
            <a:r>
              <a:rPr lang="en-US" altLang="ko-KR" dirty="0" smtClean="0"/>
              <a:t>Front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Back</a:t>
            </a:r>
          </a:p>
          <a:p>
            <a:pPr marL="0" indent="0">
              <a:buNone/>
            </a:pPr>
            <a:r>
              <a:rPr lang="en-US" altLang="ko-KR" dirty="0" smtClean="0"/>
              <a:t>Back </a:t>
            </a:r>
            <a:r>
              <a:rPr lang="ko-KR" altLang="en-US" dirty="0" smtClean="0"/>
              <a:t>부</a:t>
            </a:r>
            <a:r>
              <a:rPr lang="ko-KR" altLang="en-US" dirty="0"/>
              <a:t>위</a:t>
            </a:r>
            <a:endParaRPr lang="en-US" altLang="ko-KR" dirty="0" smtClean="0"/>
          </a:p>
        </p:txBody>
      </p:sp>
      <p:pic>
        <p:nvPicPr>
          <p:cNvPr id="2050" name="Picture 2" descr="C:\Users\admin\Desktop\마켓컬리\admin-con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8878" y="4861336"/>
            <a:ext cx="4157520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마켓컬리\admin-li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486" y="4861335"/>
            <a:ext cx="4366391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51720" y="3568665"/>
            <a:ext cx="2376264" cy="16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695" y="5589239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44008" y="3428999"/>
            <a:ext cx="3960440" cy="36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>
            <a:off x="4122963" y="5744370"/>
            <a:ext cx="360040" cy="307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</p:cNvCxnSpPr>
          <p:nvPr/>
        </p:nvCxnSpPr>
        <p:spPr>
          <a:xfrm flipV="1">
            <a:off x="4427984" y="3623949"/>
            <a:ext cx="216024" cy="272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12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헨리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결제</a:t>
            </a:r>
            <a:endParaRPr lang="en-US" altLang="ko-KR" dirty="0" smtClean="0"/>
          </a:p>
          <a:p>
            <a:r>
              <a:rPr lang="ko-KR" altLang="en-US" dirty="0" smtClean="0"/>
              <a:t>주문</a:t>
            </a:r>
            <a:endParaRPr lang="en-US" altLang="ko-KR" dirty="0" smtClean="0"/>
          </a:p>
          <a:p>
            <a:r>
              <a:rPr lang="ko-KR" altLang="en-US" dirty="0" smtClean="0"/>
              <a:t>주문목록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강민규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ko-KR" altLang="en-US" dirty="0" smtClean="0"/>
              <a:t>자주하는질문</a:t>
            </a:r>
            <a:endParaRPr lang="en-US" altLang="ko-KR" dirty="0" smtClean="0"/>
          </a:p>
          <a:p>
            <a:r>
              <a:rPr lang="en-US" altLang="ko-KR" dirty="0" smtClean="0"/>
              <a:t>1:1</a:t>
            </a:r>
            <a:r>
              <a:rPr lang="ko-KR" altLang="en-US" dirty="0" smtClean="0"/>
              <a:t>문의</a:t>
            </a:r>
            <a:endParaRPr lang="en-US" altLang="ko-KR" dirty="0" smtClean="0"/>
          </a:p>
          <a:p>
            <a:r>
              <a:rPr lang="ko-KR" altLang="en-US" dirty="0" smtClean="0"/>
              <a:t>배송지</a:t>
            </a:r>
            <a:endParaRPr lang="en-US" altLang="ko-KR" dirty="0" smtClean="0"/>
          </a:p>
          <a:p>
            <a:r>
              <a:rPr lang="ko-KR" altLang="en-US" dirty="0" smtClean="0"/>
              <a:t>재입고알림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</p:spPr>
        <p:txBody>
          <a:bodyPr/>
          <a:lstStyle/>
          <a:p>
            <a:r>
              <a:rPr lang="ko-KR" altLang="en-US" dirty="0"/>
              <a:t>개인별 구현 범위 </a:t>
            </a:r>
            <a:r>
              <a:rPr lang="en-US" altLang="ko-KR" dirty="0"/>
              <a:t>- </a:t>
            </a:r>
            <a:r>
              <a:rPr lang="ko-KR" altLang="en-US" dirty="0"/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221234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/>
              <a:t>공지사항 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검색 기능 구현 / </a:t>
            </a:r>
            <a:r>
              <a:rPr lang="ko-KR" altLang="en-US" dirty="0" err="1"/>
              <a:t>특정글</a:t>
            </a:r>
            <a:r>
              <a:rPr lang="ko-KR" altLang="en-US" dirty="0"/>
              <a:t> (게시/공지) 설정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 err="1"/>
              <a:t>자주하는질문</a:t>
            </a:r>
            <a:r>
              <a:rPr lang="ko-KR" altLang="en-US" dirty="0"/>
              <a:t> </a:t>
            </a: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</a:t>
            </a:r>
            <a:r>
              <a:rPr lang="ko-KR" altLang="en-US" dirty="0" err="1"/>
              <a:t>WordCloud를</a:t>
            </a:r>
            <a:r>
              <a:rPr lang="ko-KR" altLang="en-US" dirty="0"/>
              <a:t> 이용한 시각화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en-US" altLang="ko-KR" dirty="0"/>
              <a:t>1:1</a:t>
            </a:r>
            <a:r>
              <a:rPr lang="ko-KR" altLang="en-US" dirty="0"/>
              <a:t>문의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문의 글에 대해 </a:t>
            </a:r>
            <a:r>
              <a:rPr lang="en-US" altLang="ko-KR" dirty="0"/>
              <a:t>Ajax </a:t>
            </a:r>
            <a:r>
              <a:rPr lang="ko-KR" altLang="en-US" dirty="0"/>
              <a:t>를 통해 답글에 대한 내용 및 답글 수 표기  </a:t>
            </a:r>
            <a:r>
              <a:rPr lang="en-US" altLang="ko-KR" dirty="0"/>
              <a:t>/ </a:t>
            </a:r>
            <a:r>
              <a:rPr lang="ko-KR" altLang="en-US" dirty="0"/>
              <a:t>답글 게시 내용을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문자로 전송하는 기능 구현</a:t>
            </a: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개인별 구현 범위 </a:t>
            </a:r>
            <a:r>
              <a:rPr lang="en-US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- </a:t>
            </a: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93548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배송지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관리</a:t>
            </a:r>
          </a:p>
          <a:p>
            <a:pPr marL="274320" indent="-274320" latinLnBrk="0">
              <a:buFontTx/>
              <a:buNone/>
            </a:pP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- 도로명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API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통해 주소지 입력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/ Ajax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이용한 동적페이지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재입고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알림</a:t>
            </a:r>
          </a:p>
          <a:p>
            <a:pPr latinLnBrk="0">
              <a:buNone/>
            </a:pP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- 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재고 </a:t>
            </a: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입고시</a:t>
            </a:r>
            <a:r>
              <a:rPr lang="ko-KR" altLang="en-US" dirty="0"/>
              <a:t>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 </a:t>
            </a:r>
            <a:r>
              <a:rPr lang="ko-KR" altLang="en-US" dirty="0" err="1"/>
              <a:t>전송로</a:t>
            </a:r>
            <a:r>
              <a:rPr lang="ko-KR" altLang="en-US" dirty="0"/>
              <a:t> </a:t>
            </a:r>
            <a:r>
              <a:rPr lang="ko-KR" altLang="en-US" dirty="0" err="1"/>
              <a:t>재입고</a:t>
            </a:r>
            <a:r>
              <a:rPr lang="ko-KR" altLang="en-US" dirty="0"/>
              <a:t> 알림 기능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공지사항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="" xmlns:p14="http://schemas.microsoft.com/office/powerpoint/2010/main" xmlns:a16="http://schemas.microsoft.com/office/drawing/2014/main" id="{69246FCA-75EB-41ED-A50A-A067F45D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" y="1275715"/>
            <a:ext cx="4248785" cy="439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655445" y="530161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2987675" y="558228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검색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p14="http://schemas.microsoft.com/office/powerpoint/2010/main" xmlns:a16="http://schemas.microsoft.com/office/drawing/2014/main" id="{E4100F96-91EF-4D4D-8E16-9BD511E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1275715"/>
            <a:ext cx="4572000" cy="3017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p14="http://schemas.microsoft.com/office/powerpoint/2010/main" xmlns:a16="http://schemas.microsoft.com/office/drawing/2014/main" id="{0955626A-1968-489F-92B8-3A3D9C05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4646295"/>
            <a:ext cx="4573905" cy="1097280"/>
          </a:xfrm>
          <a:prstGeom prst="rect">
            <a:avLst/>
          </a:prstGeom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573905" y="4207510"/>
            <a:ext cx="238061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</a:t>
            </a:r>
            <a:r>
              <a:rPr lang="en-US" altLang="ko-KR" sz="1500">
                <a:solidFill>
                  <a:srgbClr val="FF0000"/>
                </a:solidFill>
              </a:rPr>
              <a:t>LEAD/LAG </a:t>
            </a:r>
            <a:r>
              <a:rPr lang="ko-KR" altLang="en-US" sz="1500">
                <a:solidFill>
                  <a:srgbClr val="FF0000"/>
                </a:solidFill>
              </a:rPr>
              <a:t>함수</a:t>
            </a: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 이전글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다음글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654290" y="5773420"/>
            <a:ext cx="14903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="" xmlns:p14="http://schemas.microsoft.com/office/powerpoint/2010/main" val="1147476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p14="http://schemas.microsoft.com/office/powerpoint/2010/main" xmlns:a16="http://schemas.microsoft.com/office/drawing/2014/main" id="{73D24122-6E34-474D-99EB-3089352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215390"/>
            <a:ext cx="3654425" cy="444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p14="http://schemas.microsoft.com/office/powerpoint/2010/main" xmlns:a16="http://schemas.microsoft.com/office/drawing/2014/main" id="{0A576648-57EA-4C56-8E0F-A4376287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0" y="1200785"/>
            <a:ext cx="5643880" cy="4465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p14="http://schemas.microsoft.com/office/powerpoint/2010/main" xmlns:a16="http://schemas.microsoft.com/office/drawing/2014/main" id="{25C80377-48E6-4353-ABF0-07C28C73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5666105"/>
            <a:ext cx="6842125" cy="114681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 err="1"/>
              <a:t>자주하는질문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5687060" y="5590540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7924165" y="1532255"/>
            <a:ext cx="129667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⑤ 정렬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p14="http://schemas.microsoft.com/office/powerpoint/2010/main" xmlns:a16="http://schemas.microsoft.com/office/drawing/2014/main" id="{9B7BE031-7398-4788-A82A-D4176851BF05}"/>
              </a:ext>
            </a:extLst>
          </p:cNvPr>
          <p:cNvSpPr txBox="1"/>
          <p:nvPr/>
        </p:nvSpPr>
        <p:spPr>
          <a:xfrm>
            <a:off x="3792220" y="1571625"/>
            <a:ext cx="144018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227445" y="6377305"/>
            <a:ext cx="140398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p14="http://schemas.microsoft.com/office/powerpoint/2010/main" xmlns:a16="http://schemas.microsoft.com/office/drawing/2014/main" id="{8260A85D-EA57-413B-8D15-E56226094FCB}"/>
              </a:ext>
            </a:extLst>
          </p:cNvPr>
          <p:cNvSpPr txBox="1"/>
          <p:nvPr/>
        </p:nvSpPr>
        <p:spPr>
          <a:xfrm>
            <a:off x="1880870" y="3500755"/>
            <a:ext cx="129603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</a:t>
            </a:r>
            <a:r>
              <a:rPr lang="ko-KR" altLang="en-US" sz="1500" dirty="0" err="1">
                <a:solidFill>
                  <a:srgbClr val="FF0000"/>
                </a:solidFill>
              </a:rPr>
              <a:t>크롤링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/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97690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" descr="C:/Users/admin/AppData/Roaming/PolarisOffice/ETemp/10920_2832904/fImage7839122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4265930"/>
            <a:ext cx="8075930" cy="1689100"/>
          </a:xfrm>
          <a:prstGeom prst="rect">
            <a:avLst/>
          </a:prstGeom>
          <a:noFill/>
        </p:spPr>
      </p:pic>
      <p:pic>
        <p:nvPicPr>
          <p:cNvPr id="22" name="그림 21" descr="C:/Users/admin/AppData/Roaming/PolarisOffice/ETemp/10920_2832904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258570"/>
            <a:ext cx="8403590" cy="318389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9240" y="4262120"/>
            <a:ext cx="26924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en-US" altLang="ko-KR" sz="1500">
                <a:solidFill>
                  <a:srgbClr val="FF0000"/>
                </a:solidFill>
              </a:rPr>
              <a:t>Session </a:t>
            </a:r>
            <a:r>
              <a:rPr lang="ko-KR" altLang="en-US" sz="1500">
                <a:solidFill>
                  <a:srgbClr val="FF0000"/>
                </a:solidFill>
              </a:rPr>
              <a:t>값을 이용한 회원 데이터 조회</a:t>
            </a:r>
          </a:p>
        </p:txBody>
      </p:sp>
      <p:sp>
        <p:nvSpPr>
          <p:cNvPr id="24" name="텍스트 상자 3"/>
          <p:cNvSpPr txBox="1">
            <a:spLocks/>
          </p:cNvSpPr>
          <p:nvPr/>
        </p:nvSpPr>
        <p:spPr>
          <a:xfrm>
            <a:off x="1504950" y="5792470"/>
            <a:ext cx="658749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주문조회시 주문내역/ 결제내역/ 상품  과거데이터 조회 / 선택시 주문번호 입력후 자동 창 종료 </a:t>
            </a:r>
          </a:p>
        </p:txBody>
      </p:sp>
      <p:cxnSp>
        <p:nvCxnSpPr>
          <p:cNvPr id="25" name="도형 72"/>
          <p:cNvCxnSpPr/>
          <p:nvPr/>
        </p:nvCxnSpPr>
        <p:spPr>
          <a:xfrm>
            <a:off x="3935095" y="3061970"/>
            <a:ext cx="450850" cy="18510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438955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p14="http://schemas.microsoft.com/office/powerpoint/2010/main" xmlns:a16="http://schemas.microsoft.com/office/drawing/2014/main" id="{59095817-B01A-4188-9F28-D70B29EE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05" y="1280160"/>
            <a:ext cx="4551680" cy="4453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p14="http://schemas.microsoft.com/office/powerpoint/2010/main" xmlns:a16="http://schemas.microsoft.com/office/drawing/2014/main" id="{E88380ED-6D54-4E48-8F75-5CFEA329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75715"/>
            <a:ext cx="4032250" cy="4453255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3203575" y="2780665"/>
            <a:ext cx="259207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en-US" altLang="ko-KR" sz="1500" dirty="0">
                <a:solidFill>
                  <a:srgbClr val="FF0000"/>
                </a:solidFill>
              </a:rPr>
              <a:t>Ajax</a:t>
            </a:r>
            <a:r>
              <a:rPr lang="ko-KR" altLang="en-US" sz="1500" dirty="0">
                <a:solidFill>
                  <a:srgbClr val="FF0000"/>
                </a:solidFill>
              </a:rPr>
              <a:t>를 이용한 답변 유</a:t>
            </a:r>
            <a:r>
              <a:rPr lang="en-US" altLang="ko-KR" sz="1500" dirty="0">
                <a:solidFill>
                  <a:srgbClr val="FF0000"/>
                </a:solidFill>
              </a:rPr>
              <a:t>/</a:t>
            </a:r>
            <a:r>
              <a:rPr lang="ko-KR" altLang="en-US" sz="1500" dirty="0">
                <a:solidFill>
                  <a:srgbClr val="FF0000"/>
                </a:solidFill>
              </a:rPr>
              <a:t>무에 따른 자동 내용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5723890" y="5559425"/>
            <a:ext cx="187198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답글 개수 체크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p14="http://schemas.microsoft.com/office/powerpoint/2010/main" xmlns:a16="http://schemas.microsoft.com/office/drawing/2014/main" id="{561FB435-EE74-4050-A9DE-4D5B09DEE9B7}"/>
              </a:ext>
            </a:extLst>
          </p:cNvPr>
          <p:cNvSpPr/>
          <p:nvPr/>
        </p:nvSpPr>
        <p:spPr>
          <a:xfrm>
            <a:off x="6660515" y="5300980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p14="http://schemas.microsoft.com/office/powerpoint/2010/main" xmlns:a16="http://schemas.microsoft.com/office/drawing/2014/main" id="{32DCD603-42A3-4F40-BECD-7D718B7EDF76}"/>
              </a:ext>
            </a:extLst>
          </p:cNvPr>
          <p:cNvSpPr/>
          <p:nvPr/>
        </p:nvSpPr>
        <p:spPr>
          <a:xfrm>
            <a:off x="6740525" y="2304415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21940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="" xmlns:p14="http://schemas.microsoft.com/office/powerpoint/2010/main" xmlns:a16="http://schemas.microsoft.com/office/drawing/2014/main" id="{89AFB961-1561-48C7-A5EA-32D3D902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3293745"/>
            <a:ext cx="3168650" cy="1123950"/>
          </a:xfrm>
          <a:prstGeom prst="rect">
            <a:avLst/>
          </a:prstGeom>
        </p:spPr>
      </p:pic>
      <p:pic>
        <p:nvPicPr>
          <p:cNvPr id="30" name="그림 29" descr="C:/Users/admin/AppData/Roaming/PolarisOffice/ETemp/10920_2832904/image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10" y="3690620"/>
            <a:ext cx="3268345" cy="1494155"/>
          </a:xfrm>
          <a:prstGeom prst="rect">
            <a:avLst/>
          </a:prstGeom>
          <a:noFill/>
        </p:spPr>
      </p:pic>
      <p:pic>
        <p:nvPicPr>
          <p:cNvPr id="48" name="그림 47" descr="C:/Users/admin/AppData/Roaming/PolarisOffice/ETemp/10920_2832904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" y="3937000"/>
            <a:ext cx="3594100" cy="1247775"/>
          </a:xfrm>
          <a:prstGeom prst="rect">
            <a:avLst/>
          </a:prstGeom>
          <a:noFill/>
        </p:spPr>
      </p:pic>
      <p:pic>
        <p:nvPicPr>
          <p:cNvPr id="51" name="그림 50">
            <a:extLst>
              <a:ext uri="{FF2B5EF4-FFF2-40B4-BE49-F238E27FC236}">
                <a16:creationId xmlns="" xmlns:p14="http://schemas.microsoft.com/office/powerpoint/2010/main" xmlns:a16="http://schemas.microsoft.com/office/drawing/2014/main" id="{CAC18811-10B2-426A-91A9-344914FD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5027930"/>
            <a:ext cx="8385175" cy="1626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p14="http://schemas.microsoft.com/office/powerpoint/2010/main" xmlns:a16="http://schemas.microsoft.com/office/drawing/2014/main" id="{532B0222-A427-4BC9-9438-0FF8C7D1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890" y="772160"/>
            <a:ext cx="2602865" cy="767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p14="http://schemas.microsoft.com/office/powerpoint/2010/main" xmlns:a16="http://schemas.microsoft.com/office/drawing/2014/main" id="{A3CF363A-F9EB-4C74-9316-B7A96E82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1275715"/>
            <a:ext cx="9109710" cy="191389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/>
              <a:t>문의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779270" y="1976120"/>
            <a:ext cx="29489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① 답변 게시에 화면 표시 차별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656580" y="3140075"/>
            <a:ext cx="331152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사용자 답변 선택</a:t>
            </a:r>
            <a:r>
              <a:rPr lang="en-US" altLang="ko-KR" sz="1500">
                <a:solidFill>
                  <a:srgbClr val="FF0000"/>
                </a:solidFill>
              </a:rPr>
              <a:t>(</a:t>
            </a:r>
            <a:r>
              <a:rPr lang="ko-KR" altLang="en-US" sz="1500">
                <a:solidFill>
                  <a:srgbClr val="FF0000"/>
                </a:solidFill>
              </a:rPr>
              <a:t>메일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문자</a:t>
            </a:r>
            <a:r>
              <a:rPr lang="en-US" altLang="ko-KR" sz="1500">
                <a:solidFill>
                  <a:srgbClr val="FF0000"/>
                </a:solidFill>
              </a:rPr>
              <a:t>)</a:t>
            </a:r>
            <a:r>
              <a:rPr lang="ko-KR" altLang="en-US" sz="1500">
                <a:solidFill>
                  <a:srgbClr val="FF0000"/>
                </a:solidFill>
              </a:rPr>
              <a:t>에 따른 기능 차별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p14="http://schemas.microsoft.com/office/powerpoint/2010/main" xmlns:a16="http://schemas.microsoft.com/office/drawing/2014/main" id="{B08F98AC-527D-4320-8EAB-83113438A8D9}"/>
              </a:ext>
            </a:extLst>
          </p:cNvPr>
          <p:cNvSpPr txBox="1"/>
          <p:nvPr/>
        </p:nvSpPr>
        <p:spPr>
          <a:xfrm>
            <a:off x="972820" y="1275715"/>
            <a:ext cx="28803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검색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="" xmlns:p14="http://schemas.microsoft.com/office/powerpoint/2010/main" xmlns:a16="http://schemas.microsoft.com/office/drawing/2014/main" id="{DABDC86E-3150-4B76-937A-056D9BF563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38795" y="1195070"/>
            <a:ext cx="819785" cy="493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p14="http://schemas.microsoft.com/office/powerpoint/2010/main" xmlns:a16="http://schemas.microsoft.com/office/drawing/2014/main" id="{7F23135F-7524-4E59-A369-0282AC236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005" y="793115"/>
            <a:ext cx="1007745" cy="428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p14="http://schemas.microsoft.com/office/powerpoint/2010/main" xmlns:a16="http://schemas.microsoft.com/office/drawing/2014/main" id="{F10D821C-AB47-463A-9D72-B8E4C81A9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3035" y="1193800"/>
            <a:ext cx="949325" cy="33655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="" xmlns:p14="http://schemas.microsoft.com/office/powerpoint/2010/main" xmlns:a16="http://schemas.microsoft.com/office/drawing/2014/main" id="{6D70AAAB-C78E-4088-8C68-AECC17D58393}"/>
              </a:ext>
            </a:extLst>
          </p:cNvPr>
          <p:cNvCxnSpPr/>
          <p:nvPr/>
        </p:nvCxnSpPr>
        <p:spPr>
          <a:xfrm flipH="1">
            <a:off x="7740650" y="2060575"/>
            <a:ext cx="981075" cy="2736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p14="http://schemas.microsoft.com/office/powerpoint/2010/main" xmlns:a16="http://schemas.microsoft.com/office/drawing/2014/main" id="{5E76C468-0ABF-4EEC-85B3-5C341799D8B4}"/>
              </a:ext>
            </a:extLst>
          </p:cNvPr>
          <p:cNvSpPr txBox="1"/>
          <p:nvPr/>
        </p:nvSpPr>
        <p:spPr>
          <a:xfrm>
            <a:off x="7867650" y="4074795"/>
            <a:ext cx="146748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내용 메일로 전송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="" xmlns:p14="http://schemas.microsoft.com/office/powerpoint/2010/main" xmlns:a16="http://schemas.microsoft.com/office/drawing/2014/main" id="{63FB35E6-4221-46CB-8430-5523730437D0}"/>
              </a:ext>
            </a:extLst>
          </p:cNvPr>
          <p:cNvCxnSpPr>
            <a:cxnSpLocks/>
          </p:cNvCxnSpPr>
          <p:nvPr/>
        </p:nvCxnSpPr>
        <p:spPr>
          <a:xfrm flipH="1">
            <a:off x="3228340" y="2060575"/>
            <a:ext cx="4799965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="" xmlns:p14="http://schemas.microsoft.com/office/powerpoint/2010/main" xmlns:a16="http://schemas.microsoft.com/office/drawing/2014/main" id="{1919535B-FC4B-48CE-83D1-6E0F52E4B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05" y="3446145"/>
            <a:ext cx="954405" cy="4095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p14="http://schemas.microsoft.com/office/powerpoint/2010/main" xmlns:a16="http://schemas.microsoft.com/office/drawing/2014/main" id="{116499D4-58FF-42F1-B531-ADDA7D0EE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665" y="3446145"/>
            <a:ext cx="926465" cy="379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="" xmlns:p14="http://schemas.microsoft.com/office/powerpoint/2010/main" xmlns:a16="http://schemas.microsoft.com/office/drawing/2014/main" id="{E63F8E61-C73E-4F15-9E14-6BF21DC75264}"/>
              </a:ext>
            </a:extLst>
          </p:cNvPr>
          <p:cNvSpPr txBox="1"/>
          <p:nvPr/>
        </p:nvSpPr>
        <p:spPr>
          <a:xfrm>
            <a:off x="2802890" y="4415155"/>
            <a:ext cx="214503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게시 문자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p14="http://schemas.microsoft.com/office/powerpoint/2010/main" xmlns:a16="http://schemas.microsoft.com/office/drawing/2014/main" id="{A7E9C141-DC19-491B-B98B-E92361ED54A6}"/>
              </a:ext>
            </a:extLst>
          </p:cNvPr>
          <p:cNvSpPr txBox="1"/>
          <p:nvPr/>
        </p:nvSpPr>
        <p:spPr>
          <a:xfrm>
            <a:off x="5505450" y="6539230"/>
            <a:ext cx="389382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⑤ 사용자선택에 따라 기능의 다양성 구현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p14="http://schemas.microsoft.com/office/powerpoint/2010/main" xmlns:a16="http://schemas.microsoft.com/office/drawing/2014/main" id="{58601F84-7333-4D2B-8FAE-AED2E6898234}"/>
              </a:ext>
            </a:extLst>
          </p:cNvPr>
          <p:cNvSpPr/>
          <p:nvPr/>
        </p:nvSpPr>
        <p:spPr>
          <a:xfrm>
            <a:off x="7106285" y="5888355"/>
            <a:ext cx="1080135" cy="676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93164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https://www.kurly.com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3"/>
              </a:rPr>
              <a:t>https://www.naver.com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신규개발</a:t>
            </a:r>
            <a:endParaRPr lang="en-US" altLang="ko-KR" sz="2400" dirty="0" smtClean="0"/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1</a:t>
            </a:r>
            <a:r>
              <a:rPr lang="ko-KR" altLang="en-US" sz="2400" dirty="0" smtClean="0"/>
              <a:t>차 프로젝트인 </a:t>
            </a:r>
            <a:r>
              <a:rPr lang="en-US" altLang="ko-KR" sz="2400" dirty="0" smtClean="0"/>
              <a:t>jsp</a:t>
            </a:r>
            <a:r>
              <a:rPr lang="ko-KR" altLang="en-US" sz="2400" dirty="0" smtClean="0"/>
              <a:t>프로젝트의 레이아웃과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사용부분을 재사용해서 </a:t>
            </a:r>
            <a:r>
              <a:rPr lang="en-US" altLang="ko-KR" sz="2400" dirty="0" smtClean="0"/>
              <a:t>spring-boot</a:t>
            </a:r>
            <a:r>
              <a:rPr lang="ko-KR" altLang="en-US" sz="2400" dirty="0" smtClean="0"/>
              <a:t>로 리팩토링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5" descr="C:/Users/admin/AppData/Roaming/PolarisOffice/ETemp/10920_2832904/fImage16665125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421765"/>
            <a:ext cx="8096885" cy="262001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48740" y="2323465"/>
            <a:ext cx="190817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ko-KR" altLang="ko-KR" sz="1500">
                <a:solidFill>
                  <a:srgbClr val="FF0000"/>
                </a:solidFill>
              </a:rPr>
              <a:t>기본데이터로드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10" name="그림 4" descr="C:/Users/admin/AppData/Roaming/PolarisOffice/ETemp/10920_2832904/fImage1699912428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3946525"/>
            <a:ext cx="3981450" cy="2941320"/>
          </a:xfrm>
          <a:prstGeom prst="rect">
            <a:avLst/>
          </a:prstGeom>
          <a:noFill/>
        </p:spPr>
      </p:pic>
      <p:pic>
        <p:nvPicPr>
          <p:cNvPr id="12" name="그림 6" descr="C:/Users/admin/AppData/Roaming/PolarisOffice/ETemp/10920_2832904/fImage13958126521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35" y="3933825"/>
            <a:ext cx="4114165" cy="2942590"/>
          </a:xfrm>
          <a:prstGeom prst="rect">
            <a:avLst/>
          </a:prstGeom>
          <a:noFill/>
        </p:spPr>
      </p:pic>
      <p:sp>
        <p:nvSpPr>
          <p:cNvPr id="13" name="텍스트 상자 7"/>
          <p:cNvSpPr txBox="1">
            <a:spLocks/>
          </p:cNvSpPr>
          <p:nvPr/>
        </p:nvSpPr>
        <p:spPr>
          <a:xfrm>
            <a:off x="2955925" y="5396230"/>
            <a:ext cx="2077085" cy="7835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도로명 API 를 이용한 등록 및 수정 삭제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1548954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1" descr="C:/Users/admin/AppData/Roaming/PolarisOffice/ETemp/10920_2832904/fImage3013820195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" y="1633220"/>
            <a:ext cx="8049260" cy="3591560"/>
          </a:xfrm>
          <a:prstGeom prst="rect">
            <a:avLst/>
          </a:prstGeom>
          <a:noFill/>
        </p:spPr>
      </p:pic>
      <p:pic>
        <p:nvPicPr>
          <p:cNvPr id="15" name="그림 16" descr="C:/Users/admin/AppData/Roaming/PolarisOffice/ETemp/10920_2832904/fImage226319963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0" y="5456555"/>
            <a:ext cx="4248785" cy="12388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261735" y="5222240"/>
            <a:ext cx="218884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주소지 (서울/경기/인천)을 제외한 지역 구분 배송 유형 구분</a:t>
            </a: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707390" y="5794375"/>
            <a:ext cx="251904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기본 배송지 설정 으로 여러 배송지 관리에 유연성</a:t>
            </a:r>
          </a:p>
        </p:txBody>
      </p:sp>
      <p:sp>
        <p:nvSpPr>
          <p:cNvPr id="14" name="도형 10"/>
          <p:cNvSpPr>
            <a:spLocks/>
          </p:cNvSpPr>
          <p:nvPr/>
        </p:nvSpPr>
        <p:spPr>
          <a:xfrm>
            <a:off x="7388225" y="2933065"/>
            <a:ext cx="733425" cy="22136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7"/>
          <p:cNvCxnSpPr/>
          <p:nvPr/>
        </p:nvCxnSpPr>
        <p:spPr>
          <a:xfrm>
            <a:off x="812800" y="4998720"/>
            <a:ext cx="2665095" cy="7448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4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7" descr="C:/Users/admin/AppData/Roaming/PolarisOffice/ETemp/10920_2832904/fImage205022226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07645" y="1529080"/>
            <a:ext cx="435991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재입고알림신청시 관리자페이지에 자동 등록 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20" name="그림 28" descr="C:/Users/admin/AppData/Roaming/PolarisOffice/ETemp/10920_2832904/fImage235722317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3785235"/>
            <a:ext cx="3944620" cy="1007110"/>
          </a:xfrm>
          <a:prstGeom prst="rect">
            <a:avLst/>
          </a:prstGeom>
          <a:noFill/>
        </p:spPr>
      </p:pic>
      <p:pic>
        <p:nvPicPr>
          <p:cNvPr id="21" name="그림 29" descr="C:/Users/admin/AppData/Roaming/PolarisOffice/ETemp/10920_2832904/fImage704122463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4808220"/>
            <a:ext cx="3420745" cy="1783080"/>
          </a:xfrm>
          <a:prstGeom prst="rect">
            <a:avLst/>
          </a:prstGeom>
          <a:noFill/>
        </p:spPr>
      </p:pic>
      <p:cxnSp>
        <p:nvCxnSpPr>
          <p:cNvPr id="23" name="도형 31"/>
          <p:cNvCxnSpPr/>
          <p:nvPr/>
        </p:nvCxnSpPr>
        <p:spPr>
          <a:xfrm>
            <a:off x="6944995" y="4411345"/>
            <a:ext cx="17780" cy="145351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36" descr="C:/Users/admin/AppData/Roaming/PolarisOffice/ETemp/10920_2832904/fImage233322886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" y="3823335"/>
            <a:ext cx="4258310" cy="967105"/>
          </a:xfrm>
          <a:prstGeom prst="rect">
            <a:avLst/>
          </a:prstGeom>
          <a:noFill/>
        </p:spPr>
      </p:pic>
      <p:pic>
        <p:nvPicPr>
          <p:cNvPr id="25" name="그림 37" descr="C:/Users/admin/AppData/Roaming/PolarisOffice/ETemp/10920_2832904/fImage289048229785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4929505"/>
            <a:ext cx="3175000" cy="1698625"/>
          </a:xfrm>
          <a:prstGeom prst="rect">
            <a:avLst/>
          </a:prstGeom>
          <a:noFill/>
        </p:spPr>
      </p:pic>
      <p:cxnSp>
        <p:nvCxnSpPr>
          <p:cNvPr id="26" name="도형 38"/>
          <p:cNvCxnSpPr/>
          <p:nvPr/>
        </p:nvCxnSpPr>
        <p:spPr>
          <a:xfrm rot="5400000">
            <a:off x="5972810" y="3065780"/>
            <a:ext cx="1790700" cy="363855"/>
          </a:xfrm>
          <a:prstGeom prst="bentConnector3">
            <a:avLst>
              <a:gd name="adj1" fmla="val 50019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44"/>
          <p:cNvCxnSpPr/>
          <p:nvPr/>
        </p:nvCxnSpPr>
        <p:spPr>
          <a:xfrm flipH="1">
            <a:off x="3182620" y="2404110"/>
            <a:ext cx="4359910" cy="18865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48"/>
          <p:cNvCxnSpPr/>
          <p:nvPr/>
        </p:nvCxnSpPr>
        <p:spPr>
          <a:xfrm>
            <a:off x="2032635" y="4168775"/>
            <a:ext cx="635" cy="15830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형 51"/>
          <p:cNvSpPr>
            <a:spLocks/>
          </p:cNvSpPr>
          <p:nvPr/>
        </p:nvSpPr>
        <p:spPr>
          <a:xfrm>
            <a:off x="6495415" y="6132830"/>
            <a:ext cx="545465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57"/>
          <p:cNvSpPr>
            <a:spLocks/>
          </p:cNvSpPr>
          <p:nvPr/>
        </p:nvSpPr>
        <p:spPr>
          <a:xfrm>
            <a:off x="3710305" y="2222500"/>
            <a:ext cx="692785" cy="2343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60"/>
          <p:cNvSpPr>
            <a:spLocks/>
          </p:cNvSpPr>
          <p:nvPr/>
        </p:nvSpPr>
        <p:spPr>
          <a:xfrm>
            <a:off x="2061210" y="5788660"/>
            <a:ext cx="657860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61"/>
          <p:cNvSpPr txBox="1">
            <a:spLocks/>
          </p:cNvSpPr>
          <p:nvPr/>
        </p:nvSpPr>
        <p:spPr>
          <a:xfrm>
            <a:off x="7940040" y="2336165"/>
            <a:ext cx="1341120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재입고 알림 문자/메일 전송</a:t>
            </a:r>
          </a:p>
        </p:txBody>
      </p:sp>
      <p:sp>
        <p:nvSpPr>
          <p:cNvPr id="33" name="텍스트 상자 62"/>
          <p:cNvSpPr txBox="1">
            <a:spLocks/>
          </p:cNvSpPr>
          <p:nvPr/>
        </p:nvSpPr>
        <p:spPr>
          <a:xfrm>
            <a:off x="7202170" y="541782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상품명과 함께 메일 발송</a:t>
            </a:r>
          </a:p>
        </p:txBody>
      </p:sp>
      <p:sp>
        <p:nvSpPr>
          <p:cNvPr id="34" name="텍스트 상자 63"/>
          <p:cNvSpPr txBox="1">
            <a:spLocks/>
          </p:cNvSpPr>
          <p:nvPr/>
        </p:nvSpPr>
        <p:spPr>
          <a:xfrm>
            <a:off x="2785110" y="473710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상품명과 함께 문자 발송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67" descr="C:/Users/admin/AppData/Roaming/PolarisOffice/ETemp/10920_2832904/fImage3960592606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10" y="3710305"/>
            <a:ext cx="3674745" cy="3191510"/>
          </a:xfrm>
          <a:prstGeom prst="rect">
            <a:avLst/>
          </a:prstGeom>
          <a:noFill/>
        </p:spPr>
      </p:pic>
      <p:pic>
        <p:nvPicPr>
          <p:cNvPr id="32" name="그림 69" descr="C:/Users/admin/AppData/Roaming/PolarisOffice/ETemp/10920_2832904/fImage547826245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4263390"/>
            <a:ext cx="2753360" cy="2258060"/>
          </a:xfrm>
          <a:prstGeom prst="rect">
            <a:avLst/>
          </a:prstGeom>
          <a:noFill/>
        </p:spPr>
      </p:pic>
      <p:sp>
        <p:nvSpPr>
          <p:cNvPr id="29" name="텍스트 상자 66"/>
          <p:cNvSpPr txBox="1">
            <a:spLocks/>
          </p:cNvSpPr>
          <p:nvPr/>
        </p:nvSpPr>
        <p:spPr>
          <a:xfrm>
            <a:off x="201295" y="3936365"/>
            <a:ext cx="266192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보내고 싶은 내용 커스텀 가능(장문/단문/그림)</a:t>
            </a:r>
          </a:p>
        </p:txBody>
      </p:sp>
      <p:pic>
        <p:nvPicPr>
          <p:cNvPr id="19" name="Picture " descr="C:/Users/admin/AppData/Roaming/PolarisOffice/ETemp/10920_2832904/fImage2050224054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374130" y="1433830"/>
            <a:ext cx="215392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개별 문자 발송 기능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cxnSp>
        <p:nvCxnSpPr>
          <p:cNvPr id="27" name="Rect 0"/>
          <p:cNvCxnSpPr/>
          <p:nvPr/>
        </p:nvCxnSpPr>
        <p:spPr>
          <a:xfrm flipH="1">
            <a:off x="2767965" y="1677670"/>
            <a:ext cx="6089015" cy="28809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8"/>
          <p:cNvCxnSpPr/>
          <p:nvPr/>
        </p:nvCxnSpPr>
        <p:spPr>
          <a:xfrm>
            <a:off x="2508885" y="5233035"/>
            <a:ext cx="1971675" cy="6572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doogle_logic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785926"/>
            <a:ext cx="8929750" cy="507207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네이밍 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Java/jsp/js </a:t>
            </a:r>
            <a:r>
              <a:rPr lang="ko-KR" altLang="en-US" sz="2400" dirty="0" smtClean="0"/>
              <a:t>의 모든 변수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메소드명은 카멜 케이스를 따름</a:t>
            </a:r>
            <a:endParaRPr lang="en-US" altLang="ko-KR" sz="2400" dirty="0" smtClean="0"/>
          </a:p>
          <a:p>
            <a:r>
              <a:rPr lang="en-US" altLang="ko-KR" sz="2400" dirty="0" smtClean="0"/>
              <a:t>Css</a:t>
            </a:r>
            <a:r>
              <a:rPr lang="ko-KR" altLang="en-US" sz="2400" dirty="0" smtClean="0"/>
              <a:t>의 경우는 예외적으로 케밥 케이스로 작성한다</a:t>
            </a:r>
            <a:endParaRPr lang="en-US" altLang="ko-KR" sz="2400" dirty="0" smtClean="0"/>
          </a:p>
          <a:p>
            <a:r>
              <a:rPr lang="ko-KR" altLang="en-US" sz="2400" dirty="0" smtClean="0"/>
              <a:t>이유는 링크 설명으로 대체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https://findawayer.tistory.com/entry/CSS%EC%97%90%EC%84%9C-%EC%BA%90%EB%A9%80%EC%BC%80%EC%9D%B4%EC%8A%A4camelCase%EB%8A%94-%EC%A2%8B%EC%A7%80-%EC%95%8A%EB%8B%A4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재사용된 소스나 클론코딩한 소스의 경우 위의 네이밍룰에서 제외한다 프로젝트가 완성되고 시간이 남는다면 리팩토링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sz="3400" dirty="0" smtClean="0"/>
              <a:t>Spring-boot</a:t>
            </a:r>
          </a:p>
          <a:p>
            <a:r>
              <a:rPr lang="en-US" altLang="ko-KR" sz="3400" dirty="0" smtClean="0"/>
              <a:t>- version 2.4.2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maven dependency</a:t>
            </a:r>
          </a:p>
          <a:p>
            <a:r>
              <a:rPr lang="en-US" altLang="ko-KR" sz="3400" dirty="0" smtClean="0"/>
              <a:t>- spring-boot-devtools (java</a:t>
            </a:r>
            <a:r>
              <a:rPr lang="ko-KR" altLang="en-US" sz="3400" dirty="0" smtClean="0"/>
              <a:t>코드등 변경시 서버자동재시작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mybatis-spring-boot-starter (mybatis)</a:t>
            </a:r>
          </a:p>
          <a:p>
            <a:r>
              <a:rPr lang="en-US" altLang="ko-KR" sz="3400" dirty="0" smtClean="0"/>
              <a:t>- lombok (dto getter/setter</a:t>
            </a:r>
            <a:r>
              <a:rPr lang="ko-KR" altLang="en-US" sz="3400" dirty="0" smtClean="0"/>
              <a:t>등 자동생성 </a:t>
            </a:r>
            <a:r>
              <a:rPr lang="en-US" altLang="ko-KR" sz="3400" dirty="0" smtClean="0"/>
              <a:t>lib)</a:t>
            </a:r>
          </a:p>
          <a:p>
            <a:r>
              <a:rPr lang="en-US" altLang="ko-KR" sz="3400" dirty="0" smtClean="0"/>
              <a:t>- tomcat-embed-jasper (jsp </a:t>
            </a:r>
            <a:r>
              <a:rPr lang="ko-KR" altLang="en-US" sz="3400" dirty="0" smtClean="0"/>
              <a:t>사용 </a:t>
            </a:r>
            <a:r>
              <a:rPr lang="en-US" altLang="ko-KR" sz="3400" dirty="0" smtClean="0"/>
              <a:t>spring-boot</a:t>
            </a:r>
            <a:r>
              <a:rPr lang="ko-KR" altLang="en-US" sz="3400" dirty="0" smtClean="0"/>
              <a:t>는 </a:t>
            </a:r>
            <a:r>
              <a:rPr lang="en-US" altLang="ko-KR" sz="3400" dirty="0" smtClean="0"/>
              <a:t>jsp</a:t>
            </a:r>
            <a:r>
              <a:rPr lang="ko-KR" altLang="en-US" sz="3400" dirty="0" smtClean="0"/>
              <a:t>를 권장하지않음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jstl</a:t>
            </a:r>
          </a:p>
          <a:p>
            <a:r>
              <a:rPr lang="en-US" altLang="ko-KR" sz="3400" dirty="0" smtClean="0"/>
              <a:t>- javax.inject (IOC</a:t>
            </a:r>
            <a:r>
              <a:rPr lang="ko-KR" altLang="en-US" sz="3400" dirty="0" smtClean="0"/>
              <a:t>컨테이너의 </a:t>
            </a:r>
            <a:r>
              <a:rPr lang="en-US" altLang="ko-KR" sz="3400" dirty="0" smtClean="0"/>
              <a:t>Bean</a:t>
            </a:r>
            <a:r>
              <a:rPr lang="ko-KR" altLang="en-US" sz="3400" dirty="0" smtClean="0"/>
              <a:t>들을 외부 </a:t>
            </a:r>
            <a:r>
              <a:rPr lang="en-US" altLang="ko-KR" sz="3400" dirty="0" smtClean="0"/>
              <a:t>.java</a:t>
            </a:r>
            <a:r>
              <a:rPr lang="ko-KR" altLang="en-US" sz="3400" dirty="0" smtClean="0"/>
              <a:t>에 </a:t>
            </a:r>
            <a:r>
              <a:rPr lang="en-US" altLang="ko-KR" sz="3400" dirty="0" smtClean="0"/>
              <a:t>injection lib)</a:t>
            </a:r>
          </a:p>
          <a:p>
            <a:r>
              <a:rPr lang="en-US" altLang="ko-KR" sz="3400" dirty="0" smtClean="0"/>
              <a:t>- ojdbc6 (oracle 11g </a:t>
            </a:r>
            <a:r>
              <a:rPr lang="ko-KR" altLang="en-US" sz="3400" dirty="0" smtClean="0"/>
              <a:t>드라이버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json (json lib)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Js</a:t>
            </a:r>
          </a:p>
          <a:p>
            <a:r>
              <a:rPr lang="en-US" altLang="ko-KR" sz="3400" dirty="0" smtClean="0"/>
              <a:t>- axios.min.js (promise </a:t>
            </a:r>
            <a:r>
              <a:rPr lang="ko-KR" altLang="en-US" sz="3400" dirty="0" smtClean="0"/>
              <a:t>기반 </a:t>
            </a:r>
            <a:r>
              <a:rPr lang="en-US" altLang="ko-KR" sz="3400" dirty="0" smtClean="0"/>
              <a:t>ajax</a:t>
            </a:r>
            <a:r>
              <a:rPr lang="ko-KR" altLang="en-US" sz="3400" dirty="0" smtClean="0"/>
              <a:t> </a:t>
            </a:r>
            <a:r>
              <a:rPr lang="en-US" altLang="ko-KR" sz="3400" dirty="0" smtClean="0"/>
              <a:t>lib csrf</a:t>
            </a:r>
            <a:r>
              <a:rPr lang="ko-KR" altLang="en-US" sz="3400" dirty="0" smtClean="0"/>
              <a:t>도 지원</a:t>
            </a:r>
            <a:r>
              <a:rPr lang="en-US" altLang="ko-KR" sz="3400" dirty="0" smtClean="0"/>
              <a:t>)</a:t>
            </a:r>
          </a:p>
          <a:p>
            <a:r>
              <a:rPr lang="en-US" altLang="ko-KR" sz="3400" dirty="0" smtClean="0"/>
              <a:t>- jquery-3.5.1.min.js (Jquery)</a:t>
            </a:r>
          </a:p>
          <a:p>
            <a:r>
              <a:rPr lang="en-US" altLang="ko-KR" sz="3400" dirty="0" smtClean="0"/>
              <a:t>- bootstrap.min.js (Bootstrap4)</a:t>
            </a:r>
          </a:p>
          <a:p>
            <a:r>
              <a:rPr lang="en-US" altLang="ko-KR" sz="3400" dirty="0" smtClean="0"/>
              <a:t>- summernote-0.8.18 (</a:t>
            </a:r>
            <a:r>
              <a:rPr lang="ko-KR" altLang="en-US" sz="3400" dirty="0" smtClean="0"/>
              <a:t>텍스트에디터</a:t>
            </a:r>
            <a:r>
              <a:rPr lang="en-US" altLang="ko-KR" sz="3400" dirty="0" smtClean="0"/>
              <a:t>)</a:t>
            </a:r>
          </a:p>
          <a:p>
            <a:endParaRPr lang="en-US" altLang="ko-KR" sz="3400" dirty="0" smtClean="0"/>
          </a:p>
          <a:p>
            <a:r>
              <a:rPr lang="en-US" altLang="ko-KR" sz="3400" dirty="0" smtClean="0"/>
              <a:t>Css</a:t>
            </a:r>
          </a:p>
          <a:p>
            <a:r>
              <a:rPr lang="en-US" altLang="ko-KR" sz="3400" dirty="0" smtClean="0"/>
              <a:t>- bootstrap.min.css</a:t>
            </a:r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- naver search api</a:t>
            </a:r>
          </a:p>
          <a:p>
            <a:r>
              <a:rPr lang="en-US" altLang="ko-KR" sz="2400" dirty="0" smtClean="0"/>
              <a:t>- kakao map api</a:t>
            </a:r>
          </a:p>
          <a:p>
            <a:r>
              <a:rPr lang="en-US" altLang="ko-KR" sz="2400" dirty="0" smtClean="0"/>
              <a:t>- </a:t>
            </a:r>
            <a:r>
              <a:rPr lang="en-US" altLang="ko-KR" sz="2400" dirty="0" smtClean="0">
                <a:hlinkClick r:id="rId2"/>
              </a:rPr>
              <a:t>http://api.openweathermap.org</a:t>
            </a:r>
            <a:r>
              <a:rPr lang="en-US" altLang="ko-KR" sz="2400" dirty="0" smtClean="0"/>
              <a:t>                                     (Current Weather Data API) </a:t>
            </a:r>
            <a:r>
              <a:rPr lang="ko-KR" altLang="en-US" sz="2400" dirty="0" smtClean="0"/>
              <a:t>현재 날씨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도로명 주소 팝업</a:t>
            </a:r>
            <a:r>
              <a:rPr lang="en-US" altLang="ko-KR" sz="2400" dirty="0" smtClean="0"/>
              <a:t>API (juso.go.kr)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보건복지부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코로나</a:t>
            </a:r>
            <a:r>
              <a:rPr lang="en-US" altLang="ko-KR" sz="2400" dirty="0" smtClean="0"/>
              <a:t>19 </a:t>
            </a:r>
            <a:r>
              <a:rPr lang="ko-KR" altLang="en-US" sz="2400" dirty="0" smtClean="0"/>
              <a:t>감염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현황 </a:t>
            </a:r>
            <a:r>
              <a:rPr lang="en-US" altLang="ko-KR" sz="2400" dirty="0" smtClean="0"/>
              <a:t>API                               (</a:t>
            </a:r>
            <a:r>
              <a:rPr lang="ko-KR" altLang="en-US" sz="2400" dirty="0" smtClean="0"/>
              <a:t>행정안전부 공공데이터 포털 </a:t>
            </a:r>
            <a:r>
              <a:rPr lang="en-US" altLang="ko-KR" sz="2400" dirty="0" smtClean="0">
                <a:hlinkClick r:id="rId3"/>
              </a:rPr>
              <a:t>http://www.data.go.kr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목표는 쇼핑몰을 완벽구현이 목표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 완성 후 개인별로 만들고 싶은 서비스를 완성해서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포털사이트에 메뉴로 추가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쇼핑몰의 경우 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테이블중 팀장이 작업하는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제외한 나머지 </a:t>
            </a:r>
            <a:r>
              <a:rPr lang="en-US" altLang="ko-KR" sz="2400" dirty="0" smtClean="0"/>
              <a:t>21</a:t>
            </a:r>
            <a:r>
              <a:rPr lang="ko-KR" altLang="en-US" sz="2400" dirty="0" smtClean="0"/>
              <a:t>개를 팀원 개인당 </a:t>
            </a:r>
            <a:r>
              <a:rPr lang="en-US" altLang="ko-KR" sz="2400" dirty="0" smtClean="0"/>
              <a:t>3.5</a:t>
            </a:r>
            <a:r>
              <a:rPr lang="ko-KR" altLang="en-US" sz="2400" dirty="0" smtClean="0"/>
              <a:t>개의 테이블을 할당 받아서 </a:t>
            </a:r>
            <a:r>
              <a:rPr lang="en-US" altLang="ko-KR" sz="2400" dirty="0" smtClean="0"/>
              <a:t>CRUD/MVC </a:t>
            </a:r>
            <a:r>
              <a:rPr lang="ko-KR" altLang="en-US" sz="2400" dirty="0" smtClean="0"/>
              <a:t>모두 구현</a:t>
            </a:r>
            <a:endParaRPr lang="en-US" altLang="ko-KR" sz="2400" dirty="0" smtClean="0"/>
          </a:p>
          <a:p>
            <a:r>
              <a:rPr lang="ko-KR" altLang="en-US" sz="2400" dirty="0" smtClean="0"/>
              <a:t>부연설명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테이블을 팀원들 모두가 균등하게 배분하지 않고 팀장이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작업하는 이유는 작업 난이도 그리고 기본 상품쪽이 선구현 되어야 나머지 기능들을 유연하게 연결할 수 있기때문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103</TotalTime>
  <Words>1036</Words>
  <Application>Microsoft Office PowerPoint</Application>
  <PresentationFormat>화면 슬라이드 쇼(4:3)</PresentationFormat>
  <Paragraphs>223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흐름</vt:lpstr>
      <vt:lpstr>1팀 2차 프로젝트 발표 </vt:lpstr>
      <vt:lpstr>1팀 팀원구성</vt:lpstr>
      <vt:lpstr>프로젝트 주제</vt:lpstr>
      <vt:lpstr>벤치마킹</vt:lpstr>
      <vt:lpstr>DB 모델링</vt:lpstr>
      <vt:lpstr>네이밍 룰</vt:lpstr>
      <vt:lpstr>적용 라이브러리</vt:lpstr>
      <vt:lpstr>적용 API</vt:lpstr>
      <vt:lpstr>구현 범위</vt:lpstr>
      <vt:lpstr>개인별 구현 범위 - 이승준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진우람</vt:lpstr>
      <vt:lpstr>개인별 구현 범위 - 진우람</vt:lpstr>
      <vt:lpstr>팝업(Back end)</vt:lpstr>
      <vt:lpstr>팝업(Front end)</vt:lpstr>
      <vt:lpstr>레시피(Back end)</vt:lpstr>
      <vt:lpstr>레시피(Front end)</vt:lpstr>
      <vt:lpstr>이벤트(Back end)</vt:lpstr>
      <vt:lpstr>이벤트(Front end)</vt:lpstr>
      <vt:lpstr>이벤트(Front end)</vt:lpstr>
      <vt:lpstr>부수적인 부분 및 미완성 부분</vt:lpstr>
      <vt:lpstr>개인별 구현 범위 - 정지원</vt:lpstr>
      <vt:lpstr>개인별 구현 범위 - 김희수</vt:lpstr>
      <vt:lpstr>개인별 구현 범위 - 김희수</vt:lpstr>
      <vt:lpstr>개인별 구현 범위 - 김희수</vt:lpstr>
      <vt:lpstr>개인별 구현 범위 - 헨리</vt:lpstr>
      <vt:lpstr>개인별 구현 범위 - 강민규</vt:lpstr>
      <vt:lpstr>개인별 구현 범위 - 강민규</vt:lpstr>
      <vt:lpstr>개인별 구현 범위 - 강민규</vt:lpstr>
      <vt:lpstr>공지사항</vt:lpstr>
      <vt:lpstr>자주하는질문</vt:lpstr>
      <vt:lpstr>1:1 문의</vt:lpstr>
      <vt:lpstr>1:1 문의</vt:lpstr>
      <vt:lpstr>1:1 문의</vt:lpstr>
      <vt:lpstr>배송지 관리</vt:lpstr>
      <vt:lpstr>배송지 관리</vt:lpstr>
      <vt:lpstr>재입고 알림</vt:lpstr>
      <vt:lpstr>재입고 알림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프로젝트 주제</dc:title>
  <dc:creator>jcs66</dc:creator>
  <cp:lastModifiedBy>jcs66</cp:lastModifiedBy>
  <cp:revision>59</cp:revision>
  <dcterms:created xsi:type="dcterms:W3CDTF">2020-12-14T04:42:48Z</dcterms:created>
  <dcterms:modified xsi:type="dcterms:W3CDTF">2021-03-16T11:46:42Z</dcterms:modified>
</cp:coreProperties>
</file>